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8" r:id="rId11"/>
    <p:sldId id="269" r:id="rId12"/>
    <p:sldId id="270" r:id="rId13"/>
    <p:sldId id="272" r:id="rId14"/>
    <p:sldId id="275" r:id="rId15"/>
    <p:sldId id="273" r:id="rId16"/>
    <p:sldId id="274" r:id="rId17"/>
    <p:sldId id="276" r:id="rId18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威辰 林" initials="威辰" lastIdx="1" clrIdx="0">
    <p:extLst>
      <p:ext uri="{19B8F6BF-5375-455C-9EA6-DF929625EA0E}">
        <p15:presenceInfo xmlns:p15="http://schemas.microsoft.com/office/powerpoint/2012/main" userId="89f21dc98f10a8c5" providerId="Windows Live"/>
      </p:ext>
    </p:extLst>
  </p:cmAuthor>
  <p:cmAuthor id="2" name="程瀚 羅" initials="程瀚" lastIdx="1" clrIdx="1">
    <p:extLst>
      <p:ext uri="{19B8F6BF-5375-455C-9EA6-DF929625EA0E}">
        <p15:presenceInfo xmlns:p15="http://schemas.microsoft.com/office/powerpoint/2012/main" userId="9820d3c0498e473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8493" autoAdjust="0"/>
    <p:restoredTop sz="94660"/>
  </p:normalViewPr>
  <p:slideViewPr>
    <p:cSldViewPr snapToGrid="0">
      <p:cViewPr varScale="1">
        <p:scale>
          <a:sx n="88" d="100"/>
          <a:sy n="88" d="100"/>
        </p:scale>
        <p:origin x="108" y="5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7DA26-2A31-4EF4-BB8A-D3CE68677FDA}" type="datetimeFigureOut">
              <a:rPr lang="zh-TW" altLang="en-US" smtClean="0"/>
              <a:t>2021/5/18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4C8F3-3720-4AFF-AC1A-596AE9A47EC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58819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7DA26-2A31-4EF4-BB8A-D3CE68677FDA}" type="datetimeFigureOut">
              <a:rPr lang="zh-TW" altLang="en-US" smtClean="0"/>
              <a:t>2021/5/18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4C8F3-3720-4AFF-AC1A-596AE9A47EC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891824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7DA26-2A31-4EF4-BB8A-D3CE68677FDA}" type="datetimeFigureOut">
              <a:rPr lang="zh-TW" altLang="en-US" smtClean="0"/>
              <a:t>2021/5/18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4C8F3-3720-4AFF-AC1A-596AE9A47EC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86625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7DA26-2A31-4EF4-BB8A-D3CE68677FDA}" type="datetimeFigureOut">
              <a:rPr lang="zh-TW" altLang="en-US" smtClean="0"/>
              <a:t>2021/5/18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4C8F3-3720-4AFF-AC1A-596AE9A47EC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515685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7DA26-2A31-4EF4-BB8A-D3CE68677FDA}" type="datetimeFigureOut">
              <a:rPr lang="zh-TW" altLang="en-US" smtClean="0"/>
              <a:t>2021/5/18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4C8F3-3720-4AFF-AC1A-596AE9A47EC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735964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7DA26-2A31-4EF4-BB8A-D3CE68677FDA}" type="datetimeFigureOut">
              <a:rPr lang="zh-TW" altLang="en-US" smtClean="0"/>
              <a:t>2021/5/18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4C8F3-3720-4AFF-AC1A-596AE9A47EC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852698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7DA26-2A31-4EF4-BB8A-D3CE68677FDA}" type="datetimeFigureOut">
              <a:rPr lang="zh-TW" altLang="en-US" smtClean="0"/>
              <a:t>2021/5/18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4C8F3-3720-4AFF-AC1A-596AE9A47EC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224685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7DA26-2A31-4EF4-BB8A-D3CE68677FDA}" type="datetimeFigureOut">
              <a:rPr lang="zh-TW" altLang="en-US" smtClean="0"/>
              <a:t>2021/5/18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4C8F3-3720-4AFF-AC1A-596AE9A47EC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986577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7DA26-2A31-4EF4-BB8A-D3CE68677FDA}" type="datetimeFigureOut">
              <a:rPr lang="zh-TW" altLang="en-US" smtClean="0"/>
              <a:t>2021/5/18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4C8F3-3720-4AFF-AC1A-596AE9A47EC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647723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7DA26-2A31-4EF4-BB8A-D3CE68677FDA}" type="datetimeFigureOut">
              <a:rPr lang="zh-TW" altLang="en-US" smtClean="0"/>
              <a:t>2021/5/18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4C8F3-3720-4AFF-AC1A-596AE9A47EC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940559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7DA26-2A31-4EF4-BB8A-D3CE68677FDA}" type="datetimeFigureOut">
              <a:rPr lang="zh-TW" altLang="en-US" smtClean="0"/>
              <a:t>2021/5/18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4C8F3-3720-4AFF-AC1A-596AE9A47EC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398050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F7DA26-2A31-4EF4-BB8A-D3CE68677FDA}" type="datetimeFigureOut">
              <a:rPr lang="zh-TW" altLang="en-US" smtClean="0"/>
              <a:t>2021/5/18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A4C8F3-3720-4AFF-AC1A-596AE9A47EC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998214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4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8.jpg"/><Relationship Id="rId4" Type="http://schemas.openxmlformats.org/officeDocument/2006/relationships/image" Target="../media/image27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1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0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Fermi_energy" TargetMode="External"/><Relationship Id="rId2" Type="http://schemas.openxmlformats.org/officeDocument/2006/relationships/hyperlink" Target="https://en.wikipedia.org/wiki/Cooper_pair" TargetMode="Externa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9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slideLayout" Target="../slideLayouts/slideLayout10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6.jpg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Inversely_proportional" TargetMode="External"/><Relationship Id="rId7" Type="http://schemas.openxmlformats.org/officeDocument/2006/relationships/image" Target="../media/image19.jpg"/><Relationship Id="rId2" Type="http://schemas.openxmlformats.org/officeDocument/2006/relationships/hyperlink" Target="https://en.wikipedia.org/wiki/Power_spectral_density" TargetMode="Externa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8.jpg"/><Relationship Id="rId5" Type="http://schemas.openxmlformats.org/officeDocument/2006/relationships/image" Target="../media/image17.png"/><Relationship Id="rId4" Type="http://schemas.openxmlformats.org/officeDocument/2006/relationships/hyperlink" Target="https://en.wikipedia.org/wiki/Frequency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TW" sz="3200" dirty="0" smtClean="0">
                <a:latin typeface="Times New Roman" panose="02020603050405020304" pitchFamily="18" charset="0"/>
              </a:rPr>
              <a:t>Evolution of </a:t>
            </a:r>
            <a:r>
              <a:rPr lang="en-US" altLang="zh-TW" sz="3200" dirty="0" smtClean="0">
                <a:solidFill>
                  <a:srgbClr val="00B0F0"/>
                </a:solidFill>
                <a:latin typeface="Times New Roman" panose="02020603050405020304" pitchFamily="18" charset="0"/>
              </a:rPr>
              <a:t>Nanowire </a:t>
            </a:r>
            <a:r>
              <a:rPr lang="en-US" altLang="zh-TW" sz="3200" dirty="0" err="1" smtClean="0">
                <a:solidFill>
                  <a:srgbClr val="00B0F0"/>
                </a:solidFill>
                <a:latin typeface="Times New Roman" panose="02020603050405020304" pitchFamily="18" charset="0"/>
              </a:rPr>
              <a:t>Transmon</a:t>
            </a:r>
            <a:r>
              <a:rPr lang="en-US" altLang="zh-TW" sz="3200" dirty="0" smtClean="0">
                <a:solidFill>
                  <a:srgbClr val="00B0F0"/>
                </a:solidFill>
                <a:latin typeface="Times New Roman" panose="02020603050405020304" pitchFamily="18" charset="0"/>
              </a:rPr>
              <a:t> Qubits </a:t>
            </a:r>
            <a:r>
              <a:rPr lang="en-US" altLang="zh-TW" sz="3200" dirty="0" smtClean="0">
                <a:latin typeface="Times New Roman" panose="02020603050405020304" pitchFamily="18" charset="0"/>
              </a:rPr>
              <a:t>and Their </a:t>
            </a:r>
            <a:r>
              <a:rPr lang="en-US" altLang="zh-TW" sz="3200" dirty="0" smtClean="0">
                <a:solidFill>
                  <a:srgbClr val="C00000"/>
                </a:solidFill>
                <a:latin typeface="Times New Roman" panose="02020603050405020304" pitchFamily="18" charset="0"/>
              </a:rPr>
              <a:t>Coherence</a:t>
            </a:r>
            <a:r>
              <a:rPr lang="en-US" altLang="zh-TW" sz="3200" dirty="0" smtClean="0">
                <a:latin typeface="Times New Roman" panose="02020603050405020304" pitchFamily="18" charset="0"/>
              </a:rPr>
              <a:t> in a </a:t>
            </a:r>
            <a:r>
              <a:rPr lang="en-US" altLang="zh-TW" sz="3200" dirty="0" err="1" smtClean="0">
                <a:latin typeface="Times New Roman" panose="02020603050405020304" pitchFamily="18" charset="0"/>
              </a:rPr>
              <a:t>Megnetic</a:t>
            </a:r>
            <a:r>
              <a:rPr lang="en-US" altLang="zh-TW" sz="3200" dirty="0" smtClean="0">
                <a:latin typeface="Times New Roman" panose="02020603050405020304" pitchFamily="18" charset="0"/>
              </a:rPr>
              <a:t> Field</a:t>
            </a:r>
            <a:r>
              <a:rPr lang="en-US" altLang="zh-TW" sz="3200" dirty="0" smtClean="0">
                <a:latin typeface="Times New Roman" panose="02020603050405020304" pitchFamily="18" charset="0"/>
              </a:rPr>
              <a:t/>
            </a:r>
            <a:br>
              <a:rPr lang="en-US" altLang="zh-TW" sz="3200" dirty="0" smtClean="0">
                <a:latin typeface="Times New Roman" panose="02020603050405020304" pitchFamily="18" charset="0"/>
              </a:rPr>
            </a:br>
            <a:endParaRPr lang="zh-TW" altLang="en-US" sz="3200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TW" altLang="en-US" b="1" dirty="0">
                <a:latin typeface="標楷體" panose="03000509000000000000" pitchFamily="65" charset="-120"/>
                <a:ea typeface="標楷體" panose="03000509000000000000" pitchFamily="65" charset="-120"/>
              </a:rPr>
              <a:t>報告者</a:t>
            </a:r>
            <a:r>
              <a:rPr lang="en-US" altLang="zh-TW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en-US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羅程瀚</a:t>
            </a:r>
            <a:endParaRPr lang="en-US" altLang="zh-TW" b="1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b="1" dirty="0">
                <a:latin typeface="標楷體" panose="03000509000000000000" pitchFamily="65" charset="-120"/>
                <a:ea typeface="標楷體" panose="03000509000000000000" pitchFamily="65" charset="-120"/>
              </a:rPr>
              <a:t>指導教授</a:t>
            </a:r>
            <a:r>
              <a:rPr lang="en-US" altLang="zh-TW" b="1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en-US" b="1" dirty="0">
                <a:latin typeface="標楷體" panose="03000509000000000000" pitchFamily="65" charset="-120"/>
                <a:ea typeface="標楷體" panose="03000509000000000000" pitchFamily="65" charset="-120"/>
              </a:rPr>
              <a:t> 邱奎霖 教授  </a:t>
            </a:r>
            <a:r>
              <a:rPr lang="zh-TW" altLang="en-US" b="1" dirty="0">
                <a:latin typeface="Times New Roman" panose="02020603050405020304" pitchFamily="18" charset="0"/>
              </a:rPr>
              <a:t>     </a:t>
            </a:r>
            <a:r>
              <a:rPr lang="zh-TW" altLang="en-US" sz="1000" b="1" dirty="0" smtClean="0">
                <a:latin typeface="Times New Roman" panose="02020603050405020304" pitchFamily="18" charset="0"/>
              </a:rPr>
              <a:t>            </a:t>
            </a:r>
            <a:endParaRPr lang="zh-TW" altLang="en-US" dirty="0"/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BFAF0F1F-E2A0-4B39-925F-BDCE2197EB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1176" y="4862108"/>
            <a:ext cx="2658447" cy="1824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9458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Frequency difference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horz"/>
          <a:lstStyle/>
          <a:p>
            <a:r>
              <a:rPr lang="en-US" altLang="zh-TW" dirty="0" smtClean="0"/>
              <a:t>Ramsey measurements: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r>
              <a:rPr lang="en-US" altLang="zh-TW" dirty="0" smtClean="0"/>
              <a:t>Beating pattern:</a:t>
            </a:r>
          </a:p>
          <a:p>
            <a:pPr marL="0" indent="0">
              <a:buNone/>
            </a:pPr>
            <a:r>
              <a:rPr lang="en-US" altLang="zh-TW" dirty="0" smtClean="0"/>
              <a:t>Qubit frequency difference=1.6MHZ</a:t>
            </a:r>
          </a:p>
          <a:p>
            <a:r>
              <a:rPr lang="en-US" altLang="zh-TW" dirty="0" smtClean="0"/>
              <a:t>Depend on Vg(Charge noise coupling)</a:t>
            </a:r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pPr marL="0" indent="0">
              <a:buNone/>
            </a:pPr>
            <a:endParaRPr lang="en-US" altLang="zh-TW" dirty="0" smtClean="0"/>
          </a:p>
          <a:p>
            <a:endParaRPr lang="zh-TW" altLang="en-US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7BD903DD-A2F8-4DA7-9392-26FF2D868984}"/>
              </a:ext>
            </a:extLst>
          </p:cNvPr>
          <p:cNvCxnSpPr/>
          <p:nvPr/>
        </p:nvCxnSpPr>
        <p:spPr>
          <a:xfrm>
            <a:off x="377531" y="1679820"/>
            <a:ext cx="11248008" cy="0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3722" y="2126305"/>
            <a:ext cx="4440078" cy="3749978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293520"/>
            <a:ext cx="3924300" cy="1885950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5876283"/>
            <a:ext cx="4241188" cy="445789"/>
          </a:xfrm>
          <a:prstGeom prst="rect">
            <a:avLst/>
          </a:prstGeom>
        </p:spPr>
      </p:pic>
      <p:cxnSp>
        <p:nvCxnSpPr>
          <p:cNvPr id="10" name="直線接點 9"/>
          <p:cNvCxnSpPr/>
          <p:nvPr/>
        </p:nvCxnSpPr>
        <p:spPr>
          <a:xfrm>
            <a:off x="3397718" y="6311900"/>
            <a:ext cx="319799" cy="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1563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Frequency difference-Vg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horz"/>
          <a:lstStyle/>
          <a:p>
            <a:r>
              <a:rPr lang="en-US" altLang="zh-TW" dirty="0" smtClean="0"/>
              <a:t>Random but </a:t>
            </a:r>
            <a:r>
              <a:rPr lang="en-US" altLang="zh-TW" dirty="0" smtClean="0"/>
              <a:t>Reproducible jumps</a:t>
            </a:r>
          </a:p>
          <a:p>
            <a:r>
              <a:rPr lang="en-US" altLang="zh-TW" dirty="0" smtClean="0"/>
              <a:t>Two channels dominated </a:t>
            </a:r>
            <a:endParaRPr lang="zh-TW" altLang="en-US" dirty="0" smtClean="0"/>
          </a:p>
          <a:p>
            <a:endParaRPr lang="en-US" altLang="zh-TW" dirty="0" smtClean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7BD903DD-A2F8-4DA7-9392-26FF2D868984}"/>
              </a:ext>
            </a:extLst>
          </p:cNvPr>
          <p:cNvCxnSpPr/>
          <p:nvPr/>
        </p:nvCxnSpPr>
        <p:spPr>
          <a:xfrm>
            <a:off x="377531" y="1679820"/>
            <a:ext cx="11248008" cy="0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6441" y="3780428"/>
            <a:ext cx="2419859" cy="2396535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4541" y="2324346"/>
            <a:ext cx="7043374" cy="3852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405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b="1" dirty="0" err="1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Decoherence</a:t>
            </a:r>
            <a:r>
              <a:rPr lang="en-US" altLang="zh-TW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time-Vg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743735" y="1825625"/>
            <a:ext cx="10515600" cy="4351338"/>
          </a:xfrm>
        </p:spPr>
        <p:txBody>
          <a:bodyPr vert="horz"/>
          <a:lstStyle/>
          <a:p>
            <a:r>
              <a:rPr lang="en-US" altLang="zh-TW" dirty="0" smtClean="0"/>
              <a:t>T2 peak occur on the sweet spot</a:t>
            </a:r>
            <a:endParaRPr lang="zh-TW" altLang="en-US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7BD903DD-A2F8-4DA7-9392-26FF2D868984}"/>
              </a:ext>
            </a:extLst>
          </p:cNvPr>
          <p:cNvCxnSpPr/>
          <p:nvPr/>
        </p:nvCxnSpPr>
        <p:spPr>
          <a:xfrm>
            <a:off x="377531" y="1679820"/>
            <a:ext cx="11248008" cy="0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5533" y="2498358"/>
            <a:ext cx="6048267" cy="403474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6851" y="3251234"/>
            <a:ext cx="1807794" cy="2528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112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Qubit frequency-</a:t>
            </a:r>
            <a:r>
              <a:rPr lang="en-US" altLang="zh-TW" b="1" dirty="0" err="1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TW" sz="2000" b="1" dirty="0" err="1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ll</a:t>
            </a:r>
            <a:endParaRPr lang="zh-TW" altLang="en-US" sz="2000" dirty="0">
              <a:solidFill>
                <a:srgbClr val="002060"/>
              </a:solidFill>
            </a:endParaRP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horz"/>
          <a:lstStyle/>
          <a:p>
            <a:r>
              <a:rPr lang="en-US" altLang="zh-TW" dirty="0" smtClean="0"/>
              <a:t>Monotonic decay:</a:t>
            </a:r>
          </a:p>
          <a:p>
            <a:endParaRPr lang="en-US" altLang="zh-TW" dirty="0" smtClean="0"/>
          </a:p>
          <a:p>
            <a:endParaRPr lang="en-US" altLang="zh-TW" dirty="0"/>
          </a:p>
          <a:p>
            <a:r>
              <a:rPr lang="en-US" altLang="zh-TW" dirty="0" smtClean="0"/>
              <a:t>Change of gap</a:t>
            </a:r>
          </a:p>
          <a:p>
            <a:endParaRPr lang="en-US" altLang="zh-TW" dirty="0"/>
          </a:p>
          <a:p>
            <a:r>
              <a:rPr lang="en-US" altLang="zh-TW" dirty="0" smtClean="0"/>
              <a:t>Parameter(best-fit):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 err="1" smtClean="0"/>
              <a:t>T</a:t>
            </a:r>
            <a:r>
              <a:rPr lang="en-US" altLang="zh-TW" sz="1600" dirty="0" err="1" smtClean="0"/>
              <a:t>a,b</a:t>
            </a:r>
            <a:r>
              <a:rPr lang="en-US" altLang="zh-TW" dirty="0" smtClean="0"/>
              <a:t>=0.95,0.62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 err="1" smtClean="0"/>
              <a:t>B</a:t>
            </a:r>
            <a:r>
              <a:rPr lang="en-US" altLang="zh-TW" sz="1600" dirty="0" err="1" smtClean="0"/>
              <a:t>c</a:t>
            </a:r>
            <a:r>
              <a:rPr lang="en-US" altLang="zh-TW" dirty="0" smtClean="0"/>
              <a:t>=83.9</a:t>
            </a:r>
            <a:endParaRPr lang="en-US" altLang="zh-TW" sz="3200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pPr marL="0" indent="0">
              <a:buNone/>
            </a:pPr>
            <a:endParaRPr lang="zh-TW" altLang="en-US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7BD903DD-A2F8-4DA7-9392-26FF2D868984}"/>
              </a:ext>
            </a:extLst>
          </p:cNvPr>
          <p:cNvCxnSpPr/>
          <p:nvPr/>
        </p:nvCxnSpPr>
        <p:spPr>
          <a:xfrm>
            <a:off x="377531" y="1679820"/>
            <a:ext cx="11248008" cy="0"/>
          </a:xfrm>
          <a:prstGeom prst="line">
            <a:avLst/>
          </a:prstGeom>
          <a:ln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4233" y="2602555"/>
            <a:ext cx="5914880" cy="2797478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379660"/>
            <a:ext cx="4241188" cy="445789"/>
          </a:xfrm>
          <a:prstGeom prst="rect">
            <a:avLst/>
          </a:prstGeom>
        </p:spPr>
      </p:pic>
      <p:cxnSp>
        <p:nvCxnSpPr>
          <p:cNvPr id="8" name="直線接點 7"/>
          <p:cNvCxnSpPr/>
          <p:nvPr/>
        </p:nvCxnSpPr>
        <p:spPr>
          <a:xfrm>
            <a:off x="2223436" y="2810577"/>
            <a:ext cx="356135" cy="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9" name="圖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7649" y="3847796"/>
            <a:ext cx="2438400" cy="581025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202" y="3962095"/>
            <a:ext cx="1028700" cy="35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829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b="1" dirty="0" err="1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Decoherence</a:t>
            </a:r>
            <a:r>
              <a:rPr lang="en-US" altLang="zh-TW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time-</a:t>
            </a:r>
            <a:r>
              <a:rPr lang="en-US" altLang="zh-TW" b="1" dirty="0" err="1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TW" sz="2000" b="1" dirty="0" err="1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ll</a:t>
            </a:r>
            <a:endParaRPr lang="zh-TW" altLang="en-US" sz="2000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直排文字版面配置區 2"/>
              <p:cNvSpPr>
                <a:spLocks noGrp="1"/>
              </p:cNvSpPr>
              <p:nvPr>
                <p:ph type="body" orient="vert" idx="1"/>
              </p:nvPr>
            </p:nvSpPr>
            <p:spPr/>
            <p:txBody>
              <a:bodyPr vert="horz"/>
              <a:lstStyle/>
              <a:p>
                <a:r>
                  <a:rPr lang="en-US" altLang="zh-TW" dirty="0" smtClean="0"/>
                  <a:t>Purcell effect and background field dominant.</a:t>
                </a:r>
              </a:p>
              <a:p>
                <a:pPr marL="0" indent="0">
                  <a:buNone/>
                </a:pPr>
                <a:endParaRPr lang="zh-TW" altLang="en-US" dirty="0" smtClean="0"/>
              </a:p>
              <a:p>
                <a:r>
                  <a:rPr lang="en-US" altLang="zh-TW" dirty="0" smtClean="0"/>
                  <a:t>Quasiparticle tunneling</a:t>
                </a:r>
              </a:p>
              <a:p>
                <a:endParaRPr lang="en-US" altLang="zh-TW" dirty="0"/>
              </a:p>
              <a:p>
                <a:r>
                  <a:rPr lang="en-US" altLang="zh-TW" dirty="0" smtClean="0"/>
                  <a:t>Above 20mT,</a:t>
                </a:r>
                <a:r>
                  <a:rPr lang="zh-TW" altLang="zh-TW" dirty="0" smtClean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zh-TW" altLang="zh-TW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𝑒𝑐h𝑜</m:t>
                        </m:r>
                      </m:sup>
                    </m:sSubSup>
                  </m:oMath>
                </a14:m>
                <a:r>
                  <a:rPr lang="en-US" altLang="zh-TW" dirty="0" smtClean="0"/>
                  <a:t> </a:t>
                </a:r>
                <a:r>
                  <a:rPr lang="en-US" altLang="zh-TW" dirty="0" smtClean="0"/>
                  <a:t>is not </a:t>
                </a:r>
                <a:r>
                  <a:rPr lang="en-US" altLang="zh-TW" dirty="0" smtClean="0"/>
                  <a:t>T</a:t>
                </a:r>
                <a:r>
                  <a:rPr lang="en-US" altLang="zh-TW" sz="1800" dirty="0" smtClean="0"/>
                  <a:t>1 </a:t>
                </a:r>
                <a:r>
                  <a:rPr lang="en-US" altLang="zh-TW" dirty="0" smtClean="0"/>
                  <a:t>limited</a:t>
                </a:r>
              </a:p>
              <a:p>
                <a:endParaRPr lang="en-US" altLang="zh-TW" dirty="0"/>
              </a:p>
              <a:p>
                <a:r>
                  <a:rPr lang="en-US" altLang="zh-TW" dirty="0" smtClean="0"/>
                  <a:t> the dip is unknown but reproducible</a:t>
                </a:r>
                <a:endParaRPr lang="en-US" altLang="zh-TW" dirty="0" smtClean="0"/>
              </a:p>
            </p:txBody>
          </p:sp>
        </mc:Choice>
        <mc:Fallback>
          <p:sp>
            <p:nvSpPr>
              <p:cNvPr id="3" name="直排文字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orient="vert"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7BD903DD-A2F8-4DA7-9392-26FF2D868984}"/>
              </a:ext>
            </a:extLst>
          </p:cNvPr>
          <p:cNvCxnSpPr/>
          <p:nvPr/>
        </p:nvCxnSpPr>
        <p:spPr>
          <a:xfrm>
            <a:off x="377531" y="1679820"/>
            <a:ext cx="11248008" cy="0"/>
          </a:xfrm>
          <a:prstGeom prst="line">
            <a:avLst/>
          </a:prstGeom>
          <a:ln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6062" y="2219556"/>
            <a:ext cx="6046022" cy="2644675"/>
          </a:xfrm>
          <a:prstGeom prst="rect">
            <a:avLst/>
          </a:prstGeom>
        </p:spPr>
      </p:pic>
      <p:sp>
        <p:nvSpPr>
          <p:cNvPr id="5" name="向左箭號 4"/>
          <p:cNvSpPr/>
          <p:nvPr/>
        </p:nvSpPr>
        <p:spPr>
          <a:xfrm rot="5242803">
            <a:off x="8691613" y="4108793"/>
            <a:ext cx="317634" cy="28875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向左箭號 6"/>
          <p:cNvSpPr/>
          <p:nvPr/>
        </p:nvSpPr>
        <p:spPr>
          <a:xfrm>
            <a:off x="10549288" y="3925102"/>
            <a:ext cx="567890" cy="152383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向下箭號 7"/>
          <p:cNvSpPr/>
          <p:nvPr/>
        </p:nvSpPr>
        <p:spPr>
          <a:xfrm>
            <a:off x="912437" y="2203385"/>
            <a:ext cx="182880" cy="62564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553" y="2173306"/>
            <a:ext cx="4562475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401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Quality factor (</a:t>
            </a:r>
            <a:r>
              <a:rPr lang="en-US" altLang="zh-TW" b="1" dirty="0" err="1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en-US" altLang="zh-TW" sz="2800" b="1" dirty="0" err="1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TW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TW" altLang="en-US" dirty="0">
              <a:solidFill>
                <a:srgbClr val="002060"/>
              </a:solidFill>
            </a:endParaRP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horz"/>
          <a:lstStyle/>
          <a:p>
            <a:r>
              <a:rPr lang="en-US" altLang="zh-TW" dirty="0" smtClean="0"/>
              <a:t>By T1-f</a:t>
            </a:r>
            <a:r>
              <a:rPr lang="en-US" altLang="zh-TW" sz="1400" dirty="0" smtClean="0"/>
              <a:t>01 </a:t>
            </a:r>
            <a:r>
              <a:rPr lang="en-US" altLang="zh-TW" dirty="0" smtClean="0"/>
              <a:t>at different </a:t>
            </a:r>
            <a:r>
              <a:rPr lang="en-US" altLang="zh-TW" dirty="0" err="1" smtClean="0"/>
              <a:t>B</a:t>
            </a:r>
            <a:r>
              <a:rPr lang="en-US" altLang="zh-TW" sz="1400" dirty="0" err="1" smtClean="0"/>
              <a:t>ll</a:t>
            </a:r>
            <a:r>
              <a:rPr lang="en-US" altLang="zh-TW" dirty="0"/>
              <a:t> </a:t>
            </a:r>
            <a:r>
              <a:rPr lang="en-US" altLang="zh-TW" dirty="0" smtClean="0"/>
              <a:t>can get </a:t>
            </a:r>
            <a:r>
              <a:rPr lang="en-US" altLang="zh-TW" dirty="0" err="1" smtClean="0"/>
              <a:t>Q</a:t>
            </a:r>
            <a:r>
              <a:rPr lang="en-US" altLang="zh-TW" sz="1600" dirty="0" err="1" smtClean="0"/>
              <a:t>b</a:t>
            </a:r>
            <a:endParaRPr lang="zh-TW" altLang="en-US" sz="1600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7BD903DD-A2F8-4DA7-9392-26FF2D868984}"/>
              </a:ext>
            </a:extLst>
          </p:cNvPr>
          <p:cNvCxnSpPr/>
          <p:nvPr/>
        </p:nvCxnSpPr>
        <p:spPr>
          <a:xfrm>
            <a:off x="377531" y="1679820"/>
            <a:ext cx="11248008" cy="0"/>
          </a:xfrm>
          <a:prstGeom prst="line">
            <a:avLst/>
          </a:prstGeom>
          <a:ln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673384"/>
            <a:ext cx="6764396" cy="265582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51" y="2248010"/>
            <a:ext cx="4562475" cy="342900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7478829" y="2820717"/>
            <a:ext cx="32397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 smtClean="0"/>
              <a:t>Decrease at 6mT to 10mT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 smtClean="0"/>
              <a:t>Due to Al wire bonds turning normal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55351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Dephasing rate-sensitivity</a:t>
            </a:r>
            <a:endParaRPr lang="zh-TW" altLang="en-US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直排文字版面配置區 2"/>
              <p:cNvSpPr>
                <a:spLocks noGrp="1"/>
              </p:cNvSpPr>
              <p:nvPr>
                <p:ph type="body" orient="vert" idx="1"/>
              </p:nvPr>
            </p:nvSpPr>
            <p:spPr/>
            <p:txBody>
              <a:bodyPr vert="horz"/>
              <a:lstStyle/>
              <a:p>
                <a:r>
                  <a:rPr lang="en-US" altLang="zh-TW" dirty="0" smtClean="0"/>
                  <a:t>Not understood: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altLang="zh-TW" sz="2400" dirty="0" smtClean="0"/>
                  <a:t>Difference at sweet spot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altLang="zh-TW" sz="2400" dirty="0" smtClean="0"/>
                  <a:t>1/f noise amplitude drop</a:t>
                </a:r>
              </a:p>
              <a:p>
                <a:pPr marL="514350" indent="-514350">
                  <a:buFont typeface="+mj-lt"/>
                  <a:buAutoNum type="arabicPeriod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zh-TW" altLang="zh-TW" sz="24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𝑒𝑐h𝑜</m:t>
                        </m:r>
                      </m:sup>
                    </m:sSubSup>
                  </m:oMath>
                </a14:m>
                <a:r>
                  <a:rPr lang="en-US" altLang="zh-TW" sz="2400" dirty="0" smtClean="0"/>
                  <a:t> is not T</a:t>
                </a:r>
                <a:r>
                  <a:rPr lang="en-US" altLang="zh-TW" sz="1600" dirty="0" smtClean="0"/>
                  <a:t>1 </a:t>
                </a:r>
                <a:r>
                  <a:rPr lang="en-US" altLang="zh-TW" sz="2400" dirty="0" smtClean="0"/>
                  <a:t>limited</a:t>
                </a:r>
              </a:p>
              <a:p>
                <a:endParaRPr lang="en-US" altLang="zh-TW" dirty="0"/>
              </a:p>
              <a:p>
                <a:endParaRPr lang="en-US" altLang="zh-TW" dirty="0" smtClean="0"/>
              </a:p>
              <a:p>
                <a:endParaRPr lang="en-US" altLang="zh-TW" dirty="0" smtClean="0"/>
              </a:p>
              <a:p>
                <a:endParaRPr lang="zh-TW" altLang="en-US" dirty="0"/>
              </a:p>
            </p:txBody>
          </p:sp>
        </mc:Choice>
        <mc:Fallback>
          <p:sp>
            <p:nvSpPr>
              <p:cNvPr id="3" name="直排文字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orient="vert"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7BD903DD-A2F8-4DA7-9392-26FF2D868984}"/>
              </a:ext>
            </a:extLst>
          </p:cNvPr>
          <p:cNvCxnSpPr/>
          <p:nvPr/>
        </p:nvCxnSpPr>
        <p:spPr>
          <a:xfrm>
            <a:off x="377531" y="1679820"/>
            <a:ext cx="11248008" cy="0"/>
          </a:xfrm>
          <a:prstGeom prst="line">
            <a:avLst/>
          </a:prstGeom>
          <a:ln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9120" y="3459464"/>
            <a:ext cx="6484680" cy="2717499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6583" y="1851416"/>
            <a:ext cx="3617217" cy="1582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751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8BA5B9D-1F12-4DAD-A62E-1505E35E4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6056" y="0"/>
            <a:ext cx="10515600" cy="1325563"/>
          </a:xfrm>
        </p:spPr>
        <p:txBody>
          <a:bodyPr/>
          <a:lstStyle/>
          <a:p>
            <a:pPr algn="ctr"/>
            <a:r>
              <a:rPr lang="en-US" altLang="zh-TW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lang="zh-TW" altLang="en-US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168B2E5-386F-4330-90CB-EE85B6B737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6056" y="1550418"/>
            <a:ext cx="10515600" cy="4351338"/>
          </a:xfrm>
        </p:spPr>
        <p:txBody>
          <a:bodyPr/>
          <a:lstStyle/>
          <a:p>
            <a:r>
              <a:rPr lang="en-US" altLang="zh-TW" dirty="0" smtClean="0"/>
              <a:t>Use Andreev bound state to get Hamiltonian</a:t>
            </a:r>
          </a:p>
          <a:p>
            <a:pPr marL="0" indent="0">
              <a:buNone/>
            </a:pPr>
            <a:endParaRPr lang="en-US" altLang="zh-TW" dirty="0" smtClean="0"/>
          </a:p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Using </a:t>
            </a:r>
            <a:r>
              <a:rPr lang="en-US" altLang="zh-TW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Flux,Vg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altLang="zh-TW" dirty="0" err="1" smtClean="0"/>
              <a:t>B</a:t>
            </a:r>
            <a:r>
              <a:rPr lang="en-US" altLang="zh-TW" sz="1800" dirty="0" err="1" smtClean="0"/>
              <a:t>ll</a:t>
            </a:r>
            <a:r>
              <a:rPr lang="en-US" altLang="zh-TW" dirty="0" smtClean="0"/>
              <a:t> as parameter to measure </a:t>
            </a:r>
            <a:r>
              <a:rPr lang="en-US" altLang="zh-TW" dirty="0" err="1" smtClean="0"/>
              <a:t>decoherence</a:t>
            </a:r>
            <a:r>
              <a:rPr lang="en-US" altLang="zh-TW" dirty="0" smtClean="0"/>
              <a:t> time and qubit frequency(by changing gap ,</a:t>
            </a:r>
            <a:r>
              <a:rPr lang="en-US" altLang="zh-TW" dirty="0" err="1" smtClean="0"/>
              <a:t>transimision,flux</a:t>
            </a:r>
            <a:r>
              <a:rPr lang="en-US" altLang="zh-TW" dirty="0" smtClean="0"/>
              <a:t>)</a:t>
            </a:r>
          </a:p>
          <a:p>
            <a:pPr marL="0" indent="0">
              <a:buNone/>
            </a:pPr>
            <a:endParaRPr lang="en-US" altLang="zh-TW" dirty="0" smtClean="0"/>
          </a:p>
          <a:p>
            <a:r>
              <a:rPr lang="en-US" altLang="zh-TW" dirty="0" smtClean="0"/>
              <a:t>Under different </a:t>
            </a:r>
            <a:r>
              <a:rPr lang="en-US" altLang="zh-TW" dirty="0" err="1" smtClean="0"/>
              <a:t>B</a:t>
            </a:r>
            <a:r>
              <a:rPr lang="en-US" altLang="zh-TW" sz="1800" dirty="0" err="1" smtClean="0"/>
              <a:t>ll</a:t>
            </a:r>
            <a:r>
              <a:rPr lang="en-US" altLang="zh-TW" dirty="0" err="1" smtClean="0"/>
              <a:t>,some</a:t>
            </a:r>
            <a:r>
              <a:rPr lang="en-US" altLang="zh-TW" dirty="0" smtClean="0"/>
              <a:t> properties are not explained well yet</a:t>
            </a:r>
            <a:endParaRPr lang="en-US" altLang="zh-TW" sz="1800" dirty="0" smtClean="0"/>
          </a:p>
          <a:p>
            <a:pPr marL="0" indent="0">
              <a:buNone/>
            </a:pPr>
            <a:endParaRPr lang="en-US" altLang="zh-TW" dirty="0" smtClean="0"/>
          </a:p>
          <a:p>
            <a:endParaRPr lang="en-US" altLang="zh-TW" dirty="0" smtClean="0"/>
          </a:p>
          <a:p>
            <a:pPr marL="0" indent="0">
              <a:buNone/>
            </a:pPr>
            <a:endParaRPr lang="en-US" altLang="zh-TW" dirty="0" smtClean="0"/>
          </a:p>
          <a:p>
            <a:pPr marL="0" indent="0">
              <a:buNone/>
            </a:pPr>
            <a:endParaRPr lang="en-US" altLang="zh-TW" dirty="0" smtClean="0"/>
          </a:p>
        </p:txBody>
      </p:sp>
      <p:cxnSp>
        <p:nvCxnSpPr>
          <p:cNvPr id="5" name="直線接點 4">
            <a:extLst>
              <a:ext uri="{FF2B5EF4-FFF2-40B4-BE49-F238E27FC236}">
                <a16:creationId xmlns:a16="http://schemas.microsoft.com/office/drawing/2014/main" id="{7BD903DD-A2F8-4DA7-9392-26FF2D868984}"/>
              </a:ext>
            </a:extLst>
          </p:cNvPr>
          <p:cNvCxnSpPr/>
          <p:nvPr/>
        </p:nvCxnSpPr>
        <p:spPr>
          <a:xfrm>
            <a:off x="579754" y="1184886"/>
            <a:ext cx="11248008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2128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8BA5B9D-1F12-4DAD-A62E-1505E35E4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6056" y="0"/>
            <a:ext cx="10515600" cy="1325563"/>
          </a:xfrm>
        </p:spPr>
        <p:txBody>
          <a:bodyPr/>
          <a:lstStyle/>
          <a:p>
            <a:pPr algn="ctr"/>
            <a:r>
              <a:rPr lang="en-US" altLang="zh-TW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  <a:endParaRPr lang="zh-TW" altLang="en-US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168B2E5-386F-4330-90CB-EE85B6B737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6056" y="1550418"/>
            <a:ext cx="10515600" cy="4351338"/>
          </a:xfrm>
        </p:spPr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Superconducting gap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Andreev reflection and</a:t>
            </a:r>
            <a:r>
              <a:rPr lang="en-US" altLang="zh-TW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Andreev bound state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zh-TW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cho dephasing time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Nanowire </a:t>
            </a:r>
            <a:r>
              <a:rPr lang="en-US" altLang="zh-TW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Transmon</a:t>
            </a:r>
            <a:r>
              <a:rPr lang="en-US" altLang="zh-TW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Qubits</a:t>
            </a:r>
            <a:endParaRPr lang="en-US" altLang="zh-TW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Experiments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Flux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Voltage gate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In-plane magnetic field</a:t>
            </a:r>
            <a:r>
              <a:rPr lang="en-US" altLang="zh-TW" sz="2000" dirty="0" smtClean="0"/>
              <a:t> </a:t>
            </a:r>
            <a:r>
              <a:rPr lang="en-US" altLang="zh-TW" sz="2000" dirty="0" err="1" smtClean="0"/>
              <a:t>B</a:t>
            </a:r>
            <a:r>
              <a:rPr lang="en-US" altLang="zh-TW" sz="1100" dirty="0" err="1" smtClean="0"/>
              <a:t>ll</a:t>
            </a:r>
            <a:endParaRPr lang="en-US" altLang="zh-TW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  <a:p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" name="直線接點 4">
            <a:extLst>
              <a:ext uri="{FF2B5EF4-FFF2-40B4-BE49-F238E27FC236}">
                <a16:creationId xmlns:a16="http://schemas.microsoft.com/office/drawing/2014/main" id="{7BD903DD-A2F8-4DA7-9392-26FF2D868984}"/>
              </a:ext>
            </a:extLst>
          </p:cNvPr>
          <p:cNvCxnSpPr/>
          <p:nvPr/>
        </p:nvCxnSpPr>
        <p:spPr>
          <a:xfrm>
            <a:off x="579754" y="1184886"/>
            <a:ext cx="11248008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9417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Superconducting Gap</a:t>
            </a:r>
            <a:endParaRPr lang="zh-TW" altLang="en-US" dirty="0">
              <a:solidFill>
                <a:srgbClr val="002060"/>
              </a:solidFill>
            </a:endParaRP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743735" y="1975094"/>
            <a:ext cx="10515600" cy="4351338"/>
          </a:xfrm>
        </p:spPr>
        <p:txBody>
          <a:bodyPr vert="horz"/>
          <a:lstStyle/>
          <a:p>
            <a:r>
              <a:rPr lang="en-US" altLang="zh-TW" dirty="0"/>
              <a:t>energy gap </a:t>
            </a:r>
            <a:r>
              <a:rPr lang="en-US" altLang="zh-TW" dirty="0" smtClean="0"/>
              <a:t>:energy </a:t>
            </a:r>
            <a:r>
              <a:rPr lang="en-US" altLang="zh-TW" dirty="0"/>
              <a:t>gain for two electrons upon formation of a </a:t>
            </a:r>
            <a:r>
              <a:rPr lang="en-US" altLang="zh-TW" dirty="0">
                <a:hlinkClick r:id="rId2"/>
              </a:rPr>
              <a:t>Cooper pair</a:t>
            </a:r>
            <a:r>
              <a:rPr lang="en-US" altLang="zh-TW" dirty="0" smtClean="0"/>
              <a:t>.</a:t>
            </a:r>
          </a:p>
          <a:p>
            <a:pPr marL="0" indent="0">
              <a:buNone/>
            </a:pPr>
            <a:endParaRPr lang="en-US" altLang="zh-TW" dirty="0" smtClean="0"/>
          </a:p>
          <a:p>
            <a:r>
              <a:rPr lang="en-US" altLang="zh-TW" dirty="0" smtClean="0"/>
              <a:t>Cooper pair is at</a:t>
            </a:r>
            <a:r>
              <a:rPr lang="en-US" altLang="zh-TW" dirty="0"/>
              <a:t> </a:t>
            </a:r>
            <a:r>
              <a:rPr lang="en-US" altLang="zh-TW" dirty="0">
                <a:hlinkClick r:id="rId3"/>
              </a:rPr>
              <a:t>Fermi </a:t>
            </a:r>
            <a:r>
              <a:rPr lang="en-US" altLang="zh-TW" dirty="0" smtClean="0">
                <a:hlinkClick r:id="rId3"/>
              </a:rPr>
              <a:t>energy</a:t>
            </a:r>
            <a:r>
              <a:rPr lang="en-US" altLang="zh-TW" dirty="0" smtClean="0"/>
              <a:t>.</a:t>
            </a:r>
          </a:p>
          <a:p>
            <a:pPr marL="0" indent="0">
              <a:buNone/>
            </a:pPr>
            <a:endParaRPr lang="en-US" altLang="zh-TW" dirty="0"/>
          </a:p>
          <a:p>
            <a:r>
              <a:rPr lang="en-US" altLang="zh-TW" dirty="0"/>
              <a:t>density of states vanishes over an </a:t>
            </a:r>
            <a:r>
              <a:rPr lang="en-US" altLang="zh-TW" dirty="0" smtClean="0"/>
              <a:t>energy range</a:t>
            </a:r>
          </a:p>
          <a:p>
            <a:pPr marL="0" indent="0">
              <a:buNone/>
            </a:pPr>
            <a:r>
              <a:rPr lang="en-US" altLang="zh-TW" dirty="0" smtClean="0"/>
              <a:t>(hard gap)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pPr marL="0" indent="0">
              <a:buNone/>
            </a:pPr>
            <a:endParaRPr lang="en-US" altLang="zh-TW" dirty="0" smtClean="0"/>
          </a:p>
          <a:p>
            <a:endParaRPr lang="zh-TW" altLang="en-US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7BD903DD-A2F8-4DA7-9392-26FF2D868984}"/>
              </a:ext>
            </a:extLst>
          </p:cNvPr>
          <p:cNvCxnSpPr/>
          <p:nvPr/>
        </p:nvCxnSpPr>
        <p:spPr>
          <a:xfrm>
            <a:off x="377531" y="1679820"/>
            <a:ext cx="11248008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圖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6588" y="2546216"/>
            <a:ext cx="4025412" cy="4226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622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Andreev reflection</a:t>
            </a:r>
            <a:endParaRPr lang="zh-TW" altLang="en-US" dirty="0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horz"/>
          <a:lstStyle/>
          <a:p>
            <a:r>
              <a:rPr lang="en-US" altLang="zh-TW" dirty="0" smtClean="0"/>
              <a:t>When an electron go through N/S,</a:t>
            </a:r>
          </a:p>
          <a:p>
            <a:pPr marL="0" indent="0">
              <a:buNone/>
            </a:pPr>
            <a:r>
              <a:rPr lang="en-US" altLang="zh-TW" dirty="0" smtClean="0"/>
              <a:t>Will reflect a</a:t>
            </a:r>
            <a:r>
              <a:rPr lang="en-US" altLang="zh-TW" dirty="0" smtClean="0"/>
              <a:t> electron hole and create a cooper pair in S</a:t>
            </a:r>
          </a:p>
          <a:p>
            <a:pPr marL="0" indent="0">
              <a:buNone/>
            </a:pPr>
            <a:endParaRPr lang="zh-TW" altLang="en-US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7BD903DD-A2F8-4DA7-9392-26FF2D868984}"/>
              </a:ext>
            </a:extLst>
          </p:cNvPr>
          <p:cNvCxnSpPr/>
          <p:nvPr/>
        </p:nvCxnSpPr>
        <p:spPr>
          <a:xfrm>
            <a:off x="377531" y="1679820"/>
            <a:ext cx="11248008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9570" y="3005383"/>
            <a:ext cx="5192860" cy="3350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986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Andreev </a:t>
            </a:r>
            <a:r>
              <a:rPr lang="en-US" altLang="zh-TW" b="1" dirty="0" err="1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boundstate</a:t>
            </a:r>
            <a:endParaRPr lang="zh-TW" altLang="en-US" dirty="0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horz"/>
          <a:lstStyle/>
          <a:p>
            <a:r>
              <a:rPr lang="en-US" altLang="zh-TW" dirty="0" smtClean="0"/>
              <a:t>Energy of  e: 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r>
              <a:rPr lang="en-US" altLang="zh-TW" dirty="0" err="1" smtClean="0"/>
              <a:t>E</a:t>
            </a:r>
            <a:r>
              <a:rPr lang="en-US" altLang="zh-TW" sz="1800" dirty="0" err="1" smtClean="0"/>
              <a:t>e</a:t>
            </a:r>
            <a:r>
              <a:rPr lang="en-US" altLang="zh-TW" dirty="0" smtClean="0"/>
              <a:t>=-E</a:t>
            </a:r>
            <a:r>
              <a:rPr lang="en-US" altLang="zh-TW" sz="1400" dirty="0" smtClean="0"/>
              <a:t>h</a:t>
            </a:r>
            <a:endParaRPr lang="en-US" altLang="zh-TW" dirty="0" smtClean="0"/>
          </a:p>
          <a:p>
            <a:endParaRPr lang="en-US" altLang="zh-TW" dirty="0"/>
          </a:p>
          <a:p>
            <a:r>
              <a:rPr lang="en-US" altLang="zh-TW" dirty="0" err="1" smtClean="0"/>
              <a:t>Majorana</a:t>
            </a:r>
            <a:r>
              <a:rPr lang="en-US" altLang="zh-TW" dirty="0" smtClean="0"/>
              <a:t> fermion occur in E=0</a:t>
            </a:r>
          </a:p>
          <a:p>
            <a:pPr marL="0" indent="0">
              <a:buNone/>
            </a:pPr>
            <a:endParaRPr lang="en-US" altLang="zh-TW" dirty="0" smtClean="0"/>
          </a:p>
          <a:p>
            <a:endParaRPr lang="en-US" altLang="zh-TW" sz="1800" dirty="0"/>
          </a:p>
          <a:p>
            <a:endParaRPr lang="en-US" altLang="zh-TW" sz="1800" dirty="0" smtClean="0"/>
          </a:p>
          <a:p>
            <a:pPr marL="0" indent="0">
              <a:buNone/>
            </a:pPr>
            <a:endParaRPr lang="en-US" altLang="zh-TW" dirty="0" smtClean="0"/>
          </a:p>
          <a:p>
            <a:pPr marL="0" indent="0">
              <a:buNone/>
            </a:pPr>
            <a:endParaRPr lang="en-US" altLang="zh-TW" dirty="0" smtClean="0"/>
          </a:p>
          <a:p>
            <a:pPr marL="0" indent="0">
              <a:buNone/>
            </a:pPr>
            <a:endParaRPr lang="zh-TW" altLang="en-US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7BD903DD-A2F8-4DA7-9392-26FF2D868984}"/>
              </a:ext>
            </a:extLst>
          </p:cNvPr>
          <p:cNvCxnSpPr/>
          <p:nvPr/>
        </p:nvCxnSpPr>
        <p:spPr>
          <a:xfrm>
            <a:off x="377531" y="1679820"/>
            <a:ext cx="11248008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圖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7925" y="1898771"/>
            <a:ext cx="5095875" cy="1952625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1299" y="3924542"/>
            <a:ext cx="4429125" cy="2857500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455983"/>
            <a:ext cx="2705100" cy="419100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1025" y="2365496"/>
            <a:ext cx="1704975" cy="148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656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Echo dephasing time</a:t>
            </a:r>
            <a:endParaRPr lang="zh-TW" altLang="en-US" dirty="0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horz"/>
          <a:lstStyle/>
          <a:p>
            <a:r>
              <a:rPr lang="en-US" altLang="zh-TW" dirty="0" smtClean="0"/>
              <a:t>Add a pulse to </a:t>
            </a:r>
            <a:r>
              <a:rPr lang="en-US" altLang="zh-TW" dirty="0" err="1" smtClean="0"/>
              <a:t>refocuse</a:t>
            </a:r>
            <a:endParaRPr lang="zh-TW" altLang="en-US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7BD903DD-A2F8-4DA7-9392-26FF2D868984}"/>
              </a:ext>
            </a:extLst>
          </p:cNvPr>
          <p:cNvCxnSpPr/>
          <p:nvPr/>
        </p:nvCxnSpPr>
        <p:spPr>
          <a:xfrm>
            <a:off x="377531" y="1679820"/>
            <a:ext cx="11248008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3955" y="2106338"/>
            <a:ext cx="4106301" cy="3863484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0256" y="1825625"/>
            <a:ext cx="1841456" cy="4424911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011" y="2823125"/>
            <a:ext cx="4019957" cy="3014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088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Nanowire </a:t>
            </a:r>
            <a:r>
              <a:rPr lang="en-US" altLang="zh-TW" b="1" dirty="0" err="1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transmon</a:t>
            </a:r>
            <a:endParaRPr lang="zh-TW" altLang="en-US" dirty="0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horz"/>
          <a:lstStyle/>
          <a:p>
            <a:r>
              <a:rPr lang="en-US" altLang="zh-TW" dirty="0" smtClean="0"/>
              <a:t>SNS junction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sz="1800" dirty="0" err="1" smtClean="0"/>
              <a:t>InAs</a:t>
            </a:r>
            <a:r>
              <a:rPr lang="en-US" altLang="zh-TW" sz="1800" dirty="0"/>
              <a:t> </a:t>
            </a:r>
            <a:r>
              <a:rPr lang="en-US" altLang="zh-TW" sz="1800" dirty="0" smtClean="0"/>
              <a:t>core:200nm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sz="1800" dirty="0" smtClean="0"/>
              <a:t>Al shell:30nm</a:t>
            </a:r>
          </a:p>
          <a:p>
            <a:pPr marL="0" indent="0">
              <a:buNone/>
            </a:pPr>
            <a:endParaRPr lang="en-US" altLang="zh-TW" sz="1800" dirty="0" smtClean="0"/>
          </a:p>
          <a:p>
            <a:r>
              <a:rPr lang="en-US" altLang="zh-TW" dirty="0" err="1" smtClean="0"/>
              <a:t>SQUID:flux</a:t>
            </a:r>
            <a:r>
              <a:rPr lang="en-US" altLang="zh-TW" dirty="0" smtClean="0"/>
              <a:t> tunable</a:t>
            </a:r>
          </a:p>
          <a:p>
            <a:r>
              <a:rPr lang="en-US" altLang="zh-TW" dirty="0" smtClean="0"/>
              <a:t>V</a:t>
            </a:r>
            <a:r>
              <a:rPr lang="en-US" altLang="zh-TW" sz="1800" dirty="0" smtClean="0"/>
              <a:t>g</a:t>
            </a:r>
            <a:endParaRPr lang="en-US" altLang="zh-TW" dirty="0"/>
          </a:p>
          <a:p>
            <a:r>
              <a:rPr lang="en-US" altLang="zh-TW" dirty="0" err="1" smtClean="0"/>
              <a:t>B</a:t>
            </a:r>
            <a:r>
              <a:rPr lang="en-US" altLang="zh-TW" sz="2000" dirty="0" err="1" smtClean="0"/>
              <a:t>c</a:t>
            </a:r>
            <a:r>
              <a:rPr lang="en-US" altLang="zh-TW" dirty="0" smtClean="0"/>
              <a:t>=83.9mT (Gap=0)</a:t>
            </a:r>
            <a:endParaRPr lang="zh-TW" altLang="en-US" sz="2000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7BD903DD-A2F8-4DA7-9392-26FF2D868984}"/>
              </a:ext>
            </a:extLst>
          </p:cNvPr>
          <p:cNvCxnSpPr/>
          <p:nvPr/>
        </p:nvCxnSpPr>
        <p:spPr>
          <a:xfrm>
            <a:off x="377531" y="1679820"/>
            <a:ext cx="11248008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0668" y="2642090"/>
            <a:ext cx="2783132" cy="2718408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6A5D90AD-08E1-4D9F-9251-7EACF2E472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1085" y="2485924"/>
            <a:ext cx="3409583" cy="3030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1585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Qubit frequency-Flux </a:t>
            </a:r>
            <a:endParaRPr lang="zh-TW" altLang="en-US" dirty="0">
              <a:solidFill>
                <a:srgbClr val="0070C0"/>
              </a:solidFill>
            </a:endParaRP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horz"/>
          <a:lstStyle/>
          <a:p>
            <a:r>
              <a:rPr lang="en-US" altLang="zh-TW" dirty="0" smtClean="0"/>
              <a:t>Andreev bound state:</a:t>
            </a:r>
          </a:p>
          <a:p>
            <a:endParaRPr lang="en-US" altLang="zh-TW" dirty="0"/>
          </a:p>
          <a:p>
            <a:r>
              <a:rPr lang="en-US" altLang="zh-TW" dirty="0" smtClean="0"/>
              <a:t>Cooper pair box Hamiltonian: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r>
              <a:rPr lang="en-US" altLang="zh-TW" dirty="0"/>
              <a:t> </a:t>
            </a:r>
            <a:r>
              <a:rPr lang="en-US" altLang="zh-TW" dirty="0" smtClean="0"/>
              <a:t>fit value:</a:t>
            </a:r>
          </a:p>
          <a:p>
            <a:endParaRPr lang="en-US" altLang="zh-TW" dirty="0"/>
          </a:p>
          <a:p>
            <a:pPr marL="0" indent="0">
              <a:buNone/>
            </a:pPr>
            <a:endParaRPr lang="zh-TW" altLang="en-US" sz="1800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7BD903DD-A2F8-4DA7-9392-26FF2D868984}"/>
              </a:ext>
            </a:extLst>
          </p:cNvPr>
          <p:cNvCxnSpPr/>
          <p:nvPr/>
        </p:nvCxnSpPr>
        <p:spPr>
          <a:xfrm>
            <a:off x="377531" y="1679820"/>
            <a:ext cx="11248008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9207" y="1866839"/>
            <a:ext cx="4645269" cy="4310124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222715"/>
            <a:ext cx="5717290" cy="503928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298648"/>
            <a:ext cx="4241188" cy="445789"/>
          </a:xfrm>
          <a:prstGeom prst="rect">
            <a:avLst/>
          </a:prstGeom>
        </p:spPr>
      </p:pic>
      <p:cxnSp>
        <p:nvCxnSpPr>
          <p:cNvPr id="10" name="直線接點 9"/>
          <p:cNvCxnSpPr/>
          <p:nvPr/>
        </p:nvCxnSpPr>
        <p:spPr>
          <a:xfrm>
            <a:off x="2958794" y="3726643"/>
            <a:ext cx="3450798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5" name="圖片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768036"/>
            <a:ext cx="3184652" cy="468331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5303836"/>
            <a:ext cx="3703419" cy="403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560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b="1" dirty="0" err="1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Decoherence</a:t>
            </a:r>
            <a:r>
              <a:rPr lang="en-US" altLang="zh-TW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time</a:t>
            </a:r>
            <a:r>
              <a:rPr lang="en-US" altLang="zh-TW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-Flux </a:t>
            </a:r>
            <a:endParaRPr lang="zh-TW" alt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直排文字版面配置區 2"/>
              <p:cNvSpPr>
                <a:spLocks noGrp="1"/>
              </p:cNvSpPr>
              <p:nvPr>
                <p:ph type="body" orient="vert" idx="1"/>
              </p:nvPr>
            </p:nvSpPr>
            <p:spPr/>
            <p:txBody>
              <a:bodyPr vert="horz"/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zh-TW" altLang="zh-TW" i="1" smtClean="0"/>
                        </m:ctrlPr>
                      </m:sSubSupPr>
                      <m:e>
                        <m:r>
                          <a:rPr lang="en-US" altLang="zh-TW" i="1"/>
                          <m:t>𝑇</m:t>
                        </m:r>
                      </m:e>
                      <m:sub>
                        <m:r>
                          <a:rPr lang="en-US" altLang="zh-TW" i="1"/>
                          <m:t>2</m:t>
                        </m:r>
                      </m:sub>
                      <m:sup>
                        <m:r>
                          <a:rPr lang="en-US" altLang="zh-TW" i="1"/>
                          <m:t>𝑒𝑐h𝑜</m:t>
                        </m:r>
                      </m:sup>
                    </m:sSubSup>
                  </m:oMath>
                </a14:m>
                <a:r>
                  <a:rPr lang="en-US" altLang="zh-TW" dirty="0" smtClean="0"/>
                  <a:t> is T</a:t>
                </a:r>
                <a:r>
                  <a:rPr lang="en-US" altLang="zh-TW" sz="1800" dirty="0" smtClean="0"/>
                  <a:t>1 </a:t>
                </a:r>
                <a:r>
                  <a:rPr lang="en-US" altLang="zh-TW" dirty="0" smtClean="0"/>
                  <a:t>limited and contributed by: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altLang="zh-TW" dirty="0" smtClean="0"/>
                  <a:t>1/f noise:</a:t>
                </a:r>
                <a:r>
                  <a:rPr lang="en-US" altLang="zh-TW" dirty="0"/>
                  <a:t> </a:t>
                </a:r>
                <a:r>
                  <a:rPr lang="en-US" altLang="zh-TW" dirty="0">
                    <a:hlinkClick r:id="rId2"/>
                  </a:rPr>
                  <a:t>power spectral density</a:t>
                </a:r>
                <a:r>
                  <a:rPr lang="en-US" altLang="zh-TW" dirty="0"/>
                  <a:t> </a:t>
                </a:r>
                <a:r>
                  <a:rPr lang="en-US" altLang="zh-TW" dirty="0" smtClean="0"/>
                  <a:t>is</a:t>
                </a:r>
                <a:r>
                  <a:rPr lang="en-US" altLang="zh-TW" dirty="0"/>
                  <a:t> </a:t>
                </a:r>
                <a:r>
                  <a:rPr lang="en-US" altLang="zh-TW" dirty="0">
                    <a:hlinkClick r:id="rId3" tooltip="Inversely proportional"/>
                  </a:rPr>
                  <a:t>inversely proportional</a:t>
                </a:r>
                <a:r>
                  <a:rPr lang="en-US" altLang="zh-TW" dirty="0"/>
                  <a:t> to the </a:t>
                </a:r>
                <a:r>
                  <a:rPr lang="en-US" altLang="zh-TW" dirty="0" smtClean="0">
                    <a:hlinkClick r:id="rId4" tooltip="Frequency"/>
                  </a:rPr>
                  <a:t>frequency</a:t>
                </a:r>
                <a:endParaRPr lang="en-US" altLang="zh-TW" dirty="0" smtClean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altLang="zh-TW" dirty="0" smtClean="0"/>
                  <a:t>White noise:</a:t>
                </a:r>
                <a:r>
                  <a:rPr lang="en-US" altLang="zh-TW" dirty="0" smtClean="0">
                    <a:hlinkClick r:id="rId2"/>
                  </a:rPr>
                  <a:t> power spectral density</a:t>
                </a:r>
                <a:r>
                  <a:rPr lang="en-US" altLang="zh-TW" dirty="0" smtClean="0"/>
                  <a:t> is constant</a:t>
                </a:r>
              </a:p>
              <a:p>
                <a:pPr marL="0" indent="0">
                  <a:buNone/>
                </a:pPr>
                <a:endParaRPr lang="en-US" altLang="zh-TW" dirty="0" smtClean="0"/>
              </a:p>
              <a:p>
                <a:pPr marL="0" indent="0">
                  <a:buNone/>
                </a:pPr>
                <a:endParaRPr lang="zh-TW" altLang="zh-TW" dirty="0"/>
              </a:p>
              <a:p>
                <a:endParaRPr lang="zh-TW" altLang="en-US" dirty="0"/>
              </a:p>
            </p:txBody>
          </p:sp>
        </mc:Choice>
        <mc:Fallback>
          <p:sp>
            <p:nvSpPr>
              <p:cNvPr id="3" name="直排文字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orient="vert" idx="1"/>
              </p:nvPr>
            </p:nvSpPr>
            <p:spPr>
              <a:blipFill>
                <a:blip r:embed="rId5"/>
                <a:stretch>
                  <a:fillRect l="-1217" t="-154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7BD903DD-A2F8-4DA7-9392-26FF2D868984}"/>
              </a:ext>
            </a:extLst>
          </p:cNvPr>
          <p:cNvCxnSpPr/>
          <p:nvPr/>
        </p:nvCxnSpPr>
        <p:spPr>
          <a:xfrm>
            <a:off x="377531" y="1679820"/>
            <a:ext cx="11248008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圖片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5103" y="3250972"/>
            <a:ext cx="3759468" cy="3375967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5019" y="4001294"/>
            <a:ext cx="3080084" cy="2625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934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2564</TotalTime>
  <Words>280</Words>
  <Application>Microsoft Office PowerPoint</Application>
  <PresentationFormat>寬螢幕</PresentationFormat>
  <Paragraphs>114</Paragraphs>
  <Slides>17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17</vt:i4>
      </vt:variant>
    </vt:vector>
  </HeadingPairs>
  <TitlesOfParts>
    <vt:vector size="25" baseType="lpstr">
      <vt:lpstr>新細明體</vt:lpstr>
      <vt:lpstr>標楷體</vt:lpstr>
      <vt:lpstr>Arial</vt:lpstr>
      <vt:lpstr>Calibri</vt:lpstr>
      <vt:lpstr>Calibri Light</vt:lpstr>
      <vt:lpstr>Cambria Math</vt:lpstr>
      <vt:lpstr>Times New Roman</vt:lpstr>
      <vt:lpstr>Office 佈景主題</vt:lpstr>
      <vt:lpstr>Evolution of Nanowire Transmon Qubits and Their Coherence in a Megnetic Field </vt:lpstr>
      <vt:lpstr>Outline</vt:lpstr>
      <vt:lpstr>Superconducting Gap</vt:lpstr>
      <vt:lpstr>Andreev reflection</vt:lpstr>
      <vt:lpstr>Andreev boundstate</vt:lpstr>
      <vt:lpstr>Echo dephasing time</vt:lpstr>
      <vt:lpstr>Nanowire transmon</vt:lpstr>
      <vt:lpstr>Qubit frequency-Flux </vt:lpstr>
      <vt:lpstr>Decoherence time-Flux </vt:lpstr>
      <vt:lpstr>Frequency difference</vt:lpstr>
      <vt:lpstr>Frequency difference-Vg</vt:lpstr>
      <vt:lpstr>Decoherence time-Vg</vt:lpstr>
      <vt:lpstr>Qubit frequency-Bll</vt:lpstr>
      <vt:lpstr>Decoherence time-Bll</vt:lpstr>
      <vt:lpstr>Quality factor (Qb)</vt:lpstr>
      <vt:lpstr>Dephasing rate-sensitivity</vt:lpstr>
      <vt:lpstr>Conclusion</vt:lpstr>
    </vt:vector>
  </TitlesOfParts>
  <Company>HP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程瀚 羅</dc:creator>
  <cp:lastModifiedBy>程瀚 羅</cp:lastModifiedBy>
  <cp:revision>40</cp:revision>
  <dcterms:created xsi:type="dcterms:W3CDTF">2021-05-18T13:33:56Z</dcterms:created>
  <dcterms:modified xsi:type="dcterms:W3CDTF">2021-05-20T08:18:28Z</dcterms:modified>
</cp:coreProperties>
</file>